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85"/>
  </p:notesMasterIdLst>
  <p:sldIdLst>
    <p:sldId id="378" r:id="rId2"/>
    <p:sldId id="486" r:id="rId3"/>
    <p:sldId id="487" r:id="rId4"/>
    <p:sldId id="488" r:id="rId5"/>
    <p:sldId id="503" r:id="rId6"/>
    <p:sldId id="489" r:id="rId7"/>
    <p:sldId id="504" r:id="rId8"/>
    <p:sldId id="387" r:id="rId9"/>
    <p:sldId id="490" r:id="rId10"/>
    <p:sldId id="491" r:id="rId11"/>
    <p:sldId id="492" r:id="rId12"/>
    <p:sldId id="386" r:id="rId13"/>
    <p:sldId id="494" r:id="rId14"/>
    <p:sldId id="495" r:id="rId15"/>
    <p:sldId id="385" r:id="rId16"/>
    <p:sldId id="493" r:id="rId17"/>
    <p:sldId id="496" r:id="rId18"/>
    <p:sldId id="497" r:id="rId19"/>
    <p:sldId id="505" r:id="rId20"/>
    <p:sldId id="506" r:id="rId21"/>
    <p:sldId id="507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16" r:id="rId31"/>
    <p:sldId id="517" r:id="rId32"/>
    <p:sldId id="361" r:id="rId33"/>
    <p:sldId id="388" r:id="rId34"/>
    <p:sldId id="389" r:id="rId35"/>
    <p:sldId id="390" r:id="rId36"/>
    <p:sldId id="391" r:id="rId37"/>
    <p:sldId id="392" r:id="rId38"/>
    <p:sldId id="395" r:id="rId39"/>
    <p:sldId id="396" r:id="rId40"/>
    <p:sldId id="397" r:id="rId41"/>
    <p:sldId id="399" r:id="rId42"/>
    <p:sldId id="400" r:id="rId43"/>
    <p:sldId id="398" r:id="rId44"/>
    <p:sldId id="402" r:id="rId45"/>
    <p:sldId id="403" r:id="rId46"/>
    <p:sldId id="405" r:id="rId47"/>
    <p:sldId id="406" r:id="rId48"/>
    <p:sldId id="499" r:id="rId49"/>
    <p:sldId id="500" r:id="rId50"/>
    <p:sldId id="407" r:id="rId51"/>
    <p:sldId id="408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20" r:id="rId62"/>
    <p:sldId id="501" r:id="rId63"/>
    <p:sldId id="518" r:id="rId64"/>
    <p:sldId id="519" r:id="rId65"/>
    <p:sldId id="520" r:id="rId66"/>
    <p:sldId id="521" r:id="rId67"/>
    <p:sldId id="522" r:id="rId68"/>
    <p:sldId id="401" r:id="rId69"/>
    <p:sldId id="425" r:id="rId70"/>
    <p:sldId id="524" r:id="rId71"/>
    <p:sldId id="426" r:id="rId72"/>
    <p:sldId id="427" r:id="rId73"/>
    <p:sldId id="428" r:id="rId74"/>
    <p:sldId id="525" r:id="rId75"/>
    <p:sldId id="526" r:id="rId76"/>
    <p:sldId id="424" r:id="rId77"/>
    <p:sldId id="529" r:id="rId78"/>
    <p:sldId id="530" r:id="rId79"/>
    <p:sldId id="531" r:id="rId80"/>
    <p:sldId id="532" r:id="rId81"/>
    <p:sldId id="533" r:id="rId82"/>
    <p:sldId id="528" r:id="rId83"/>
    <p:sldId id="394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EBA0-79B5-47E3-93BD-C3F94081C3FE}" type="datetimeFigureOut">
              <a:rPr lang="zh-TW" altLang="en-US" smtClean="0"/>
              <a:t>2019/2/18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9E35D-91DE-48EF-B14B-247A56608D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3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68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5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5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43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2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3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335B7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>
                <a:solidFill>
                  <a:srgbClr val="335B74"/>
                </a:solidFill>
              </a:rPr>
              <a:pPr/>
              <a:t>‹#›</a:t>
            </a:fld>
            <a:endParaRPr lang="zh-TW" altLang="en-US">
              <a:solidFill>
                <a:srgbClr val="335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54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4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53" y="1920520"/>
            <a:ext cx="9655534" cy="4347989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1892409" y="2456952"/>
            <a:ext cx="4977517" cy="373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mtClean="0"/>
              <a:t>Training data might be too big to </a:t>
            </a:r>
            <a:r>
              <a:rPr lang="en-US" altLang="zh-TW" dirty="0" err="1" smtClean="0"/>
              <a:t>memoery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892409" y="2884718"/>
            <a:ext cx="1041622" cy="294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sharped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402127" y="347045"/>
            <a:ext cx="5196316" cy="838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OK model for large amount of data is better than</a:t>
            </a:r>
            <a:br>
              <a:rPr lang="en-US" altLang="zh-TW" dirty="0" smtClean="0"/>
            </a:br>
            <a:r>
              <a:rPr lang="en-US" altLang="zh-TW" dirty="0" smtClean="0"/>
              <a:t>Perfect model for small data.   WHY?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7050505" y="3023027"/>
            <a:ext cx="14357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6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98181"/>
            <a:ext cx="9142675" cy="43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0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82377"/>
            <a:ext cx="9850340" cy="4375300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 flipV="1">
            <a:off x="5231958" y="4707171"/>
            <a:ext cx="3220278" cy="23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22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5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3633746" y="2743200"/>
            <a:ext cx="278296" cy="2623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641698" y="3166607"/>
            <a:ext cx="278296" cy="2623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62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99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3633746" y="4303644"/>
            <a:ext cx="278296" cy="2623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633746" y="4705701"/>
            <a:ext cx="278296" cy="2623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94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4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170706" y="700747"/>
            <a:ext cx="7426519" cy="1323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%bash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git</a:t>
            </a:r>
            <a:r>
              <a:rPr lang="en-US" altLang="zh-TW" dirty="0" smtClean="0"/>
              <a:t> </a:t>
            </a:r>
            <a:r>
              <a:rPr lang="en-US" altLang="zh-TW" dirty="0"/>
              <a:t>clone https://github.com/GoogleCloudPlatform/training-data-analyst cd training-data-analyst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112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3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61426"/>
            <a:ext cx="9599875" cy="4403741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6194066" y="341007"/>
            <a:ext cx="5997934" cy="22511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When sending jobs to Cloud ML engine task.py  : </a:t>
            </a:r>
            <a:br>
              <a:rPr lang="en-US" altLang="zh-TW" dirty="0" smtClean="0"/>
            </a:br>
            <a:r>
              <a:rPr lang="en-US" altLang="zh-TW" dirty="0" smtClean="0"/>
              <a:t>entry point as a star and </a:t>
            </a:r>
            <a:r>
              <a:rPr lang="en-US" altLang="zh-TW" dirty="0"/>
              <a:t> ignores job-level details like how to parse a command line argument, </a:t>
            </a:r>
          </a:p>
          <a:p>
            <a:r>
              <a:rPr lang="en-US" altLang="zh-TW" dirty="0"/>
              <a:t>how long to run, where to write the outputs, </a:t>
            </a:r>
          </a:p>
          <a:p>
            <a:r>
              <a:rPr lang="en-US" altLang="zh-TW" dirty="0"/>
              <a:t>how to interface </a:t>
            </a:r>
            <a:r>
              <a:rPr lang="en-US" altLang="zh-TW" dirty="0" err="1"/>
              <a:t>hyperparameter</a:t>
            </a:r>
            <a:r>
              <a:rPr lang="en-US" altLang="zh-TW" dirty="0"/>
              <a:t> tuning,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which invoke model.py</a:t>
            </a:r>
          </a:p>
        </p:txBody>
      </p:sp>
    </p:spTree>
    <p:extLst>
      <p:ext uri="{BB962C8B-B14F-4D97-AF65-F5344CB8AC3E}">
        <p14:creationId xmlns:p14="http://schemas.microsoft.com/office/powerpoint/2010/main" val="32047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2846567" y="4365266"/>
            <a:ext cx="1240403" cy="795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4627659" y="5963478"/>
            <a:ext cx="8984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510254" y="5462546"/>
            <a:ext cx="4158532" cy="580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tuing</a:t>
            </a:r>
            <a:r>
              <a:rPr lang="en-US" altLang="zh-TW" dirty="0" smtClean="0"/>
              <a:t>, </a:t>
            </a:r>
            <a:br>
              <a:rPr lang="en-US" altLang="zh-TW" dirty="0" smtClean="0"/>
            </a:br>
            <a:r>
              <a:rPr lang="en-US" altLang="zh-TW" dirty="0" smtClean="0"/>
              <a:t>trial data will be separated to this class</a:t>
            </a:r>
            <a:endParaRPr lang="zh-TW" altLang="en-US" dirty="0"/>
          </a:p>
        </p:txBody>
      </p:sp>
      <p:cxnSp>
        <p:nvCxnSpPr>
          <p:cNvPr id="15" name="直線接點 14"/>
          <p:cNvCxnSpPr/>
          <p:nvPr/>
        </p:nvCxnSpPr>
        <p:spPr>
          <a:xfrm flipV="1">
            <a:off x="2449002" y="6599583"/>
            <a:ext cx="2584174" cy="159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4945710" y="6281530"/>
            <a:ext cx="3172571" cy="318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Train_spec</a:t>
            </a:r>
            <a:r>
              <a:rPr lang="en-US" altLang="zh-TW" dirty="0" smtClean="0"/>
              <a:t>,  </a:t>
            </a:r>
            <a:r>
              <a:rPr lang="en-US" altLang="zh-TW" dirty="0" err="1" smtClean="0"/>
              <a:t>Eva_spec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161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7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5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758608" y="4516341"/>
            <a:ext cx="2902227" cy="691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Replace GCP </a:t>
            </a:r>
            <a:br>
              <a:rPr lang="en-US" altLang="zh-TW" dirty="0" smtClean="0"/>
            </a:br>
            <a:r>
              <a:rPr lang="en-US" altLang="zh-TW" dirty="0" err="1" smtClean="0"/>
              <a:t>projectID</a:t>
            </a:r>
            <a:r>
              <a:rPr lang="en-US" altLang="zh-TW" dirty="0" smtClean="0"/>
              <a:t>, Region, Bucket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8398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599581" y="4341412"/>
            <a:ext cx="4039263" cy="453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Give cloud ML permission to execute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079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2997642" y="4452730"/>
            <a:ext cx="17015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73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34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1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798386"/>
            <a:ext cx="9850340" cy="4411583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6194066" y="279082"/>
            <a:ext cx="5828304" cy="1457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model.py</a:t>
            </a:r>
          </a:p>
          <a:p>
            <a:r>
              <a:rPr lang="en-US" altLang="zh-TW" dirty="0"/>
              <a:t>focuses more on the core machine learning tasks, </a:t>
            </a:r>
          </a:p>
          <a:p>
            <a:r>
              <a:rPr lang="en-US" altLang="zh-TW" dirty="0"/>
              <a:t>like fetching the data, defining features,</a:t>
            </a:r>
          </a:p>
          <a:p>
            <a:r>
              <a:rPr lang="en-US" altLang="zh-TW" dirty="0"/>
              <a:t>configuring the service signature, </a:t>
            </a:r>
          </a:p>
          <a:p>
            <a:r>
              <a:rPr lang="en-US" altLang="zh-TW" dirty="0"/>
              <a:t>and, of course, the actual train and </a:t>
            </a:r>
            <a:r>
              <a:rPr lang="en-US" altLang="zh-TW" dirty="0" smtClean="0"/>
              <a:t>evaluate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002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19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6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90764"/>
            <a:ext cx="8274409" cy="4287648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3848431" y="4770782"/>
            <a:ext cx="4834393" cy="15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V="1">
            <a:off x="5136543" y="4349363"/>
            <a:ext cx="2337683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7426518" y="3991554"/>
            <a:ext cx="1669773" cy="357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Time Factors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29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82732"/>
            <a:ext cx="9136049" cy="236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6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61415"/>
            <a:ext cx="8908112" cy="43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5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03656"/>
            <a:ext cx="9933830" cy="382471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425148" y="5728366"/>
            <a:ext cx="5390984" cy="612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Train data up to the nearest DATE for predicting, even for old data (Feb 9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→Feb 12</a:t>
            </a:r>
            <a:r>
              <a:rPr lang="en-US" altLang="zh-TW" baseline="30000" dirty="0" smtClean="0"/>
              <a:t>th)</a:t>
            </a:r>
            <a:endParaRPr lang="zh-TW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15464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68595"/>
            <a:ext cx="9067137" cy="430090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0186946" y="2926081"/>
            <a:ext cx="1208598" cy="357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</a:t>
            </a:r>
            <a:r>
              <a:rPr lang="en-US" altLang="zh-TW" dirty="0" smtClean="0"/>
              <a:t>eriod?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10186946" y="3661240"/>
            <a:ext cx="1208598" cy="357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</a:t>
            </a:r>
            <a:r>
              <a:rPr lang="en-US" altLang="zh-TW" dirty="0" smtClean="0"/>
              <a:t>eriod?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102379" y="4080344"/>
            <a:ext cx="3983603" cy="612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Train data up to CURRENT DATE, even for old data (Feb 9</a:t>
            </a:r>
            <a:r>
              <a:rPr lang="en-US" altLang="zh-TW" baseline="30000" dirty="0" smtClean="0"/>
              <a:t>th</a:t>
            </a:r>
            <a:r>
              <a:rPr lang="en-US" altLang="zh-TW" dirty="0" smtClean="0"/>
              <a:t> →Feb 12</a:t>
            </a:r>
            <a:r>
              <a:rPr lang="en-US" altLang="zh-TW" baseline="30000" dirty="0" smtClean="0"/>
              <a:t>th)</a:t>
            </a:r>
            <a:endParaRPr lang="zh-TW" altLang="en-US" baseline="30000" dirty="0"/>
          </a:p>
        </p:txBody>
      </p:sp>
      <p:sp>
        <p:nvSpPr>
          <p:cNvPr id="4" name="圓角矩形 3"/>
          <p:cNvSpPr/>
          <p:nvPr/>
        </p:nvSpPr>
        <p:spPr>
          <a:xfrm>
            <a:off x="6480312" y="2926080"/>
            <a:ext cx="930303" cy="2941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vague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0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27195"/>
            <a:ext cx="9850341" cy="43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3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68" y="1860204"/>
            <a:ext cx="9756250" cy="4381569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6329238" y="3649649"/>
            <a:ext cx="2425148" cy="246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Small, Median, Large?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0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32876"/>
            <a:ext cx="9476630" cy="4124544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 flipV="1">
            <a:off x="4110824" y="4738977"/>
            <a:ext cx="1781093" cy="7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76" y="2092496"/>
            <a:ext cx="9767144" cy="39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5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10248"/>
            <a:ext cx="9470004" cy="450786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698727" y="3220278"/>
            <a:ext cx="1725433" cy="25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VIP discount?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698727" y="3617843"/>
            <a:ext cx="1725433" cy="25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Every month?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698726" y="4015408"/>
            <a:ext cx="1725433" cy="25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Period? Ratio?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7776375" y="64273"/>
            <a:ext cx="4329486" cy="1839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if have continuous numbers you may have to group them up, </a:t>
            </a:r>
          </a:p>
          <a:p>
            <a:r>
              <a:rPr lang="en-US" altLang="zh-TW" dirty="0" smtClean="0"/>
              <a:t>discretization</a:t>
            </a:r>
            <a:r>
              <a:rPr lang="en-US" altLang="zh-TW" dirty="0"/>
              <a:t>, </a:t>
            </a:r>
          </a:p>
          <a:p>
            <a:r>
              <a:rPr lang="en-US" altLang="zh-TW" dirty="0"/>
              <a:t>and then see if when discrete bins you have at least five examples of each </a:t>
            </a:r>
            <a:r>
              <a:rPr lang="en-US" altLang="zh-TW" sz="2400" dirty="0"/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327244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05062"/>
            <a:ext cx="9138699" cy="4171135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 flipV="1">
            <a:off x="2218415" y="3148717"/>
            <a:ext cx="2401293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87464" y="2894275"/>
            <a:ext cx="2146853" cy="278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Not a good feature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53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07160"/>
            <a:ext cx="8844501" cy="42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24824"/>
            <a:ext cx="9353384" cy="444652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0" y="4079891"/>
            <a:ext cx="2623932" cy="531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Vocabulary list to </a:t>
            </a:r>
            <a:br>
              <a:rPr lang="en-US" altLang="zh-TW" dirty="0" smtClean="0"/>
            </a:br>
            <a:r>
              <a:rPr lang="en-US" altLang="zh-TW" dirty="0" smtClean="0"/>
              <a:t>One-hot encoding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67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44004"/>
            <a:ext cx="9289774" cy="3949377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5231956" y="5247861"/>
            <a:ext cx="416648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Vocabulary list will be utilized in </a:t>
            </a:r>
            <a:br>
              <a:rPr lang="en-US" altLang="zh-TW" dirty="0" smtClean="0"/>
            </a:br>
            <a:r>
              <a:rPr lang="en-US" altLang="zh-TW" dirty="0" smtClean="0"/>
              <a:t>training</a:t>
            </a:r>
            <a:r>
              <a:rPr lang="en-US" altLang="zh-TW" dirty="0"/>
              <a:t>/ </a:t>
            </a:r>
            <a:r>
              <a:rPr lang="en-US" altLang="zh-TW" dirty="0" smtClean="0"/>
              <a:t>validation/ prediction process</a:t>
            </a:r>
            <a:br>
              <a:rPr lang="en-US" altLang="zh-TW" dirty="0" smtClean="0"/>
            </a:br>
            <a:r>
              <a:rPr lang="en-US" altLang="zh-TW" dirty="0" smtClean="0"/>
              <a:t>It must be identical in all process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27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26909"/>
            <a:ext cx="9170504" cy="431435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448507" y="4951055"/>
            <a:ext cx="5298219" cy="632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100employee, with 500 employee ID in 500 bucks, 20%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227736" y="3958278"/>
            <a:ext cx="4428877" cy="484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Column sorting happen to be index, </a:t>
            </a:r>
            <a:br>
              <a:rPr lang="en-US" altLang="zh-TW" dirty="0" smtClean="0"/>
            </a:br>
            <a:r>
              <a:rPr lang="en-US" altLang="zh-TW" dirty="0" smtClean="0"/>
              <a:t>Date, Year, Month, Day, Hour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6337190" y="3482671"/>
            <a:ext cx="1718144" cy="79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194066" y="4759519"/>
            <a:ext cx="1105231" cy="19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1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55836"/>
            <a:ext cx="8951843" cy="4361499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5764695" y="5152445"/>
            <a:ext cx="4436828" cy="92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Rating as input feature.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/>
              <a:t>Continuous number 1~5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/>
              <a:t>Discrete One-Hot encoding the rating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 flipV="1">
            <a:off x="5915770" y="4269850"/>
            <a:ext cx="4444780" cy="159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9349618" y="3849965"/>
            <a:ext cx="2681961" cy="427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Customer without rating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567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26058"/>
            <a:ext cx="8832574" cy="417271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0" y="5987919"/>
            <a:ext cx="4491789" cy="379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Scalability for globalization enterprise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285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26058"/>
            <a:ext cx="8832574" cy="417271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0" y="6098776"/>
            <a:ext cx="5685183" cy="743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Scalability for globalization enterprise,  </a:t>
            </a:r>
            <a:br>
              <a:rPr lang="en-US" altLang="zh-TW" sz="2000" dirty="0" smtClean="0"/>
            </a:br>
            <a:r>
              <a:rPr lang="en-US" altLang="zh-TW" sz="2000" dirty="0" smtClean="0"/>
              <a:t>combine existing column to new feature</a:t>
            </a:r>
            <a:endParaRPr lang="zh-TW" altLang="en-US" sz="2000" dirty="0"/>
          </a:p>
        </p:txBody>
      </p:sp>
      <p:sp>
        <p:nvSpPr>
          <p:cNvPr id="4" name="圓角矩形 3"/>
          <p:cNvSpPr/>
          <p:nvPr/>
        </p:nvSpPr>
        <p:spPr>
          <a:xfrm>
            <a:off x="1399430" y="1926058"/>
            <a:ext cx="2441050" cy="4752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5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210076"/>
            <a:ext cx="9973029" cy="3172957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2267445" y="5164372"/>
            <a:ext cx="5397611" cy="326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Derived column by </a:t>
            </a:r>
            <a:r>
              <a:rPr lang="en-US" altLang="zh-TW" dirty="0" err="1" smtClean="0"/>
              <a:t>crossed_column</a:t>
            </a:r>
            <a:r>
              <a:rPr lang="en-US" altLang="zh-TW" dirty="0" smtClean="0"/>
              <a:t> for rush hour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51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079671"/>
            <a:ext cx="10711773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6" y="1859511"/>
            <a:ext cx="9401092" cy="4215512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1661821" y="2512613"/>
            <a:ext cx="4770784" cy="349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Bucketize</a:t>
            </a:r>
            <a:r>
              <a:rPr lang="en-US" altLang="zh-TW" dirty="0" smtClean="0"/>
              <a:t> it as a BIN for categorical feature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587655" y="2512613"/>
            <a:ext cx="3851082" cy="341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feature_column.Bucketize_column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06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16724"/>
            <a:ext cx="10069002" cy="3599361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176793" y="4436827"/>
            <a:ext cx="1359673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boundaries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09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25084"/>
            <a:ext cx="9192785" cy="432305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7983110" y="962108"/>
            <a:ext cx="262393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 smtClean="0"/>
              <a:t>Dence</a:t>
            </a:r>
            <a:r>
              <a:rPr lang="en-US" altLang="zh-TW" dirty="0" smtClean="0"/>
              <a:t>,  One column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983110" y="1335819"/>
            <a:ext cx="3665551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Sparse, On-hot encoded column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0" y="4500437"/>
            <a:ext cx="2266122" cy="3816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One-hot encoding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48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785967"/>
            <a:ext cx="8738276" cy="4309287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885243" y="5167623"/>
            <a:ext cx="5167791" cy="927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Pixels value are highly correlated to each other  </a:t>
            </a:r>
            <a:br>
              <a:rPr lang="en-US" altLang="zh-TW" dirty="0" smtClean="0"/>
            </a:br>
            <a:r>
              <a:rPr lang="en-US" altLang="zh-TW" dirty="0" smtClean="0"/>
              <a:t>good for neural network computing</a:t>
            </a:r>
            <a:endParaRPr lang="zh-TW" altLang="en-US" dirty="0"/>
          </a:p>
        </p:txBody>
      </p:sp>
      <p:sp>
        <p:nvSpPr>
          <p:cNvPr id="2" name="圓角矩形 1"/>
          <p:cNvSpPr/>
          <p:nvPr/>
        </p:nvSpPr>
        <p:spPr>
          <a:xfrm>
            <a:off x="787180" y="2838616"/>
            <a:ext cx="2647784" cy="485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R,G,B, dense or sparse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63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79" y="1887261"/>
            <a:ext cx="9362173" cy="4401244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135172" y="3148716"/>
            <a:ext cx="3212327" cy="890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Difficult for NN to deal with</a:t>
            </a:r>
            <a:br>
              <a:rPr lang="en-US" altLang="zh-TW" dirty="0" smtClean="0"/>
            </a:br>
            <a:r>
              <a:rPr lang="en-US" altLang="zh-TW" dirty="0" smtClean="0"/>
              <a:t>majority of derived column </a:t>
            </a:r>
            <a:br>
              <a:rPr lang="en-US" altLang="zh-TW" dirty="0" smtClean="0"/>
            </a:br>
            <a:r>
              <a:rPr lang="en-US" altLang="zh-TW" dirty="0" smtClean="0"/>
              <a:t>will close to 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10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79" y="1823700"/>
            <a:ext cx="9906001" cy="4423588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8564881" y="2544443"/>
            <a:ext cx="2590799" cy="494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NN model works well for dense features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410817" y="2544443"/>
            <a:ext cx="2993004" cy="485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Linear model works well for sparse features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4187357" y="2544443"/>
            <a:ext cx="3538331" cy="5049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 </a:t>
            </a:r>
            <a:r>
              <a:rPr lang="en-US" altLang="zh-TW" dirty="0" err="1" smtClean="0"/>
              <a:t>realities→MIX</a:t>
            </a:r>
            <a:endParaRPr lang="zh-TW" altLang="en-US" dirty="0"/>
          </a:p>
        </p:txBody>
      </p:sp>
      <p:sp>
        <p:nvSpPr>
          <p:cNvPr id="6" name="右大括弧 5"/>
          <p:cNvSpPr/>
          <p:nvPr/>
        </p:nvSpPr>
        <p:spPr>
          <a:xfrm rot="16200000">
            <a:off x="4765110" y="2382578"/>
            <a:ext cx="227915" cy="16478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右大括弧 8"/>
          <p:cNvSpPr/>
          <p:nvPr/>
        </p:nvSpPr>
        <p:spPr>
          <a:xfrm rot="16200000">
            <a:off x="6440849" y="2354645"/>
            <a:ext cx="227915" cy="17036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71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79" y="1824824"/>
            <a:ext cx="10052339" cy="428177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035040" y="4492487"/>
            <a:ext cx="1940118" cy="198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/>
              <a:t>s</a:t>
            </a:r>
            <a:r>
              <a:rPr lang="en-US" altLang="zh-TW" sz="1600" dirty="0" smtClean="0"/>
              <a:t>parse column</a:t>
            </a:r>
            <a:endParaRPr lang="zh-TW" altLang="en-US" sz="1600" dirty="0"/>
          </a:p>
        </p:txBody>
      </p:sp>
      <p:sp>
        <p:nvSpPr>
          <p:cNvPr id="7" name="圓角矩形 6"/>
          <p:cNvSpPr/>
          <p:nvPr/>
        </p:nvSpPr>
        <p:spPr>
          <a:xfrm>
            <a:off x="6035040" y="4843670"/>
            <a:ext cx="1940118" cy="198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Dense column</a:t>
            </a:r>
            <a:endParaRPr lang="zh-TW" altLang="en-US" sz="1600" dirty="0"/>
          </a:p>
        </p:txBody>
      </p:sp>
      <p:sp>
        <p:nvSpPr>
          <p:cNvPr id="8" name="圓角矩形 7"/>
          <p:cNvSpPr/>
          <p:nvPr/>
        </p:nvSpPr>
        <p:spPr>
          <a:xfrm>
            <a:off x="6035040" y="5194853"/>
            <a:ext cx="1940118" cy="1987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Layers , notes</a:t>
            </a:r>
            <a:endParaRPr lang="zh-TW" altLang="en-US" sz="1600" dirty="0"/>
          </a:p>
        </p:txBody>
      </p:sp>
      <p:cxnSp>
        <p:nvCxnSpPr>
          <p:cNvPr id="6" name="直線接點 5"/>
          <p:cNvCxnSpPr/>
          <p:nvPr/>
        </p:nvCxnSpPr>
        <p:spPr>
          <a:xfrm flipV="1">
            <a:off x="3930316" y="4186989"/>
            <a:ext cx="2967789" cy="160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0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56019"/>
            <a:ext cx="9906000" cy="439652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8428383" y="1097280"/>
            <a:ext cx="2949934" cy="437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Preprocessing in 3 ways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61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5" y="1921543"/>
            <a:ext cx="9438198" cy="4242912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3283888" y="2600077"/>
            <a:ext cx="2854520" cy="294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numpy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linspace</a:t>
            </a:r>
            <a:r>
              <a:rPr lang="en-US" altLang="zh-TW" dirty="0" smtClean="0"/>
              <a:t> </a:t>
            </a:r>
            <a:r>
              <a:rPr lang="zh-TW" altLang="en-US" dirty="0" smtClean="0"/>
              <a:t>等差數列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744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24" y="1858746"/>
            <a:ext cx="9788056" cy="435008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245502" y="1932167"/>
            <a:ext cx="1685676" cy="556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ETL process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752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77655"/>
            <a:ext cx="9102918" cy="4328180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190831" y="3458817"/>
            <a:ext cx="1200647" cy="421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locally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0312841" y="3458817"/>
            <a:ext cx="1582310" cy="4214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On the Cloud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87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/>
              <a:t>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72" y="1867905"/>
            <a:ext cx="9652885" cy="43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H="1">
            <a:off x="3617495" y="2526632"/>
            <a:ext cx="360947" cy="232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3797967" y="2526632"/>
            <a:ext cx="934453" cy="232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string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5606714" y="4804609"/>
            <a:ext cx="4363453" cy="5534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Feature Engineering, Derived Column + North –South +East -West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569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422231" y="4507832"/>
            <a:ext cx="4042611" cy="465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Wide column, Sparse column, Linear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422231" y="6130936"/>
            <a:ext cx="4042611" cy="465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Deep column, Dense column, NN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2253915" y="2598821"/>
            <a:ext cx="1748589" cy="208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253915" y="3632111"/>
            <a:ext cx="1090865" cy="208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肘形接點 15"/>
          <p:cNvCxnSpPr/>
          <p:nvPr/>
        </p:nvCxnSpPr>
        <p:spPr>
          <a:xfrm rot="10800000">
            <a:off x="5327374" y="1399422"/>
            <a:ext cx="3978442" cy="2846567"/>
          </a:xfrm>
          <a:prstGeom prst="bentConnector3">
            <a:avLst>
              <a:gd name="adj1" fmla="val 4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/>
          <p:cNvSpPr/>
          <p:nvPr/>
        </p:nvSpPr>
        <p:spPr>
          <a:xfrm>
            <a:off x="7680960" y="1452969"/>
            <a:ext cx="1542553" cy="261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Layer&amp;Units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6782463" y="4086970"/>
            <a:ext cx="1614114" cy="267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Friday_0300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4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525598" y="2347077"/>
            <a:ext cx="5510812" cy="465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Wide column, Sparse column, Continuous, Linear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525597" y="3960230"/>
            <a:ext cx="4723634" cy="465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Deep column, Dense column, Discrete, NN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4291052" y="5298149"/>
            <a:ext cx="1804947" cy="3021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264796" y="5608249"/>
            <a:ext cx="3831204" cy="7621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64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9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3904090" y="6321287"/>
            <a:ext cx="2504661" cy="79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4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Tuning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83" y="1875457"/>
            <a:ext cx="9668787" cy="43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Tuning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42" y="1876774"/>
            <a:ext cx="9735047" cy="4152458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7482177" y="3786025"/>
            <a:ext cx="2305879" cy="333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Redundant column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69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7" y="1737360"/>
            <a:ext cx="10010693" cy="452826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721873" y="5104737"/>
            <a:ext cx="1463040" cy="572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130950" y="4007457"/>
            <a:ext cx="6488264" cy="822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REST API is a auto scale</a:t>
            </a:r>
            <a:r>
              <a:rPr lang="en-US" altLang="zh-TW" dirty="0"/>
              <a:t> </a:t>
            </a:r>
            <a:r>
              <a:rPr lang="en-US" altLang="zh-TW" dirty="0" smtClean="0"/>
              <a:t>and fully management API </a:t>
            </a:r>
          </a:p>
          <a:p>
            <a:r>
              <a:rPr lang="en-US" altLang="zh-TW" dirty="0" smtClean="0"/>
              <a:t>,which is suitable for JSON </a:t>
            </a:r>
            <a:r>
              <a:rPr lang="en-US" altLang="zh-TW" dirty="0" err="1" smtClean="0"/>
              <a:t>file,for</a:t>
            </a:r>
            <a:r>
              <a:rPr lang="en-US" altLang="zh-TW" dirty="0" smtClean="0"/>
              <a:t> deploy model on the cloud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0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Tuning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7482177" y="3786025"/>
            <a:ext cx="2305879" cy="333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Redundant column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11" y="2047711"/>
            <a:ext cx="8475345" cy="4144537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261898" y="2710134"/>
            <a:ext cx="5287619" cy="413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Tuning how many </a:t>
            </a:r>
            <a:r>
              <a:rPr lang="en-US" altLang="zh-TW" dirty="0" err="1" smtClean="0"/>
              <a:t>nbuckets</a:t>
            </a:r>
            <a:r>
              <a:rPr lang="en-US" altLang="zh-TW" dirty="0" smtClean="0"/>
              <a:t> and units do we need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8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Tuning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16" y="2106692"/>
            <a:ext cx="9835763" cy="4247288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6368995" y="4230094"/>
            <a:ext cx="2981739" cy="79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6058894" y="5033176"/>
            <a:ext cx="4945712" cy="938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Adding this .</a:t>
            </a:r>
            <a:r>
              <a:rPr lang="en-US" altLang="zh-TW" dirty="0" err="1" smtClean="0"/>
              <a:t>yaml</a:t>
            </a:r>
            <a:r>
              <a:rPr lang="en-US" altLang="zh-TW" dirty="0" smtClean="0"/>
              <a:t> job into training job, </a:t>
            </a:r>
            <a:br>
              <a:rPr lang="en-US" altLang="zh-TW" dirty="0" smtClean="0"/>
            </a:br>
            <a:r>
              <a:rPr lang="en-US" altLang="zh-TW" dirty="0" smtClean="0"/>
              <a:t>.</a:t>
            </a:r>
            <a:r>
              <a:rPr lang="en-US" altLang="zh-TW" dirty="0" err="1" smtClean="0"/>
              <a:t>yaml</a:t>
            </a:r>
            <a:r>
              <a:rPr lang="en-US" altLang="zh-TW" dirty="0" smtClean="0"/>
              <a:t> file </a:t>
            </a:r>
            <a:r>
              <a:rPr lang="en-US" altLang="zh-TW" dirty="0"/>
              <a:t>will </a:t>
            </a:r>
            <a:r>
              <a:rPr lang="en-US" altLang="zh-TW" dirty="0" smtClean="0"/>
              <a:t>automatically find the best parameters which result in minimum RMSE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 flipV="1">
            <a:off x="4317558" y="3848431"/>
            <a:ext cx="540689" cy="79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227690" y="3387257"/>
            <a:ext cx="1294738" cy="92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0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Tuning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8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633746" y="2361537"/>
            <a:ext cx="1160891" cy="21468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707171" y="2059387"/>
            <a:ext cx="4150581" cy="30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Extra feature by feature engineering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4707171" y="2555692"/>
            <a:ext cx="3045350" cy="255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try to predict </a:t>
            </a:r>
            <a:r>
              <a:rPr lang="en-US" altLang="zh-TW" dirty="0" err="1" smtClean="0"/>
              <a:t>fare_amount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V="1">
            <a:off x="5645425" y="3578087"/>
            <a:ext cx="7156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5273701" y="3693057"/>
            <a:ext cx="743448" cy="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06062" y="4915893"/>
            <a:ext cx="4435503" cy="5307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Extra feature by feature engineering</a:t>
            </a:r>
            <a:br>
              <a:rPr lang="en-US" altLang="zh-TW" dirty="0" smtClean="0"/>
            </a:br>
            <a:r>
              <a:rPr lang="en-US" altLang="zh-TW" dirty="0" smtClean="0"/>
              <a:t>North or South / East or West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0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Tuning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106692"/>
            <a:ext cx="9842390" cy="395674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756744" y="2830664"/>
            <a:ext cx="4063117" cy="230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Buckitized</a:t>
            </a:r>
            <a:r>
              <a:rPr lang="en-US" altLang="zh-TW" dirty="0" smtClean="0"/>
              <a:t> for Categorical data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084612" y="3864334"/>
            <a:ext cx="2107096" cy="53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Grid-cell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2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368995" y="1359673"/>
            <a:ext cx="2059388" cy="37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3737113" y="1908313"/>
            <a:ext cx="1733384" cy="79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5605111" y="1916264"/>
            <a:ext cx="5280225" cy="276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Wide column, Sparse column, Continuous, Linear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5605111" y="2193117"/>
            <a:ext cx="5280225" cy="269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Deep column, Dense column , Discrete, NN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673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253454" y="5621132"/>
            <a:ext cx="3959749" cy="834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Execute this query from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</a:t>
            </a:r>
            <a:br>
              <a:rPr lang="en-US" altLang="zh-TW" dirty="0" smtClean="0"/>
            </a:br>
            <a:r>
              <a:rPr lang="en-US" altLang="zh-TW" dirty="0" smtClean="0"/>
              <a:t>output as a csv file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351229" y="1597771"/>
            <a:ext cx="6694998" cy="495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Dataflow pipeline code : process huge data in a distributed way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4866198" y="3800723"/>
            <a:ext cx="3291840" cy="214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</a:t>
            </a:r>
            <a:r>
              <a:rPr lang="en-US" altLang="zh-TW" dirty="0" smtClean="0"/>
              <a:t>o the </a:t>
            </a:r>
            <a:r>
              <a:rPr lang="en-US" altLang="zh-TW" dirty="0" err="1" smtClean="0"/>
              <a:t>taxi_preproc</a:t>
            </a:r>
            <a:r>
              <a:rPr lang="en-US" altLang="zh-TW" dirty="0" smtClean="0"/>
              <a:t> Bucket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26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08" y="2026691"/>
            <a:ext cx="10990516" cy="32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9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08" y="2026691"/>
            <a:ext cx="10990516" cy="32516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6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864" y="1981957"/>
            <a:ext cx="8860403" cy="4077354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6194065" y="5628047"/>
            <a:ext cx="4834393" cy="675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Serving </a:t>
            </a:r>
            <a:r>
              <a:rPr lang="en-US" altLang="zh-TW" dirty="0" err="1" smtClean="0"/>
              <a:t>input_fn</a:t>
            </a:r>
            <a:r>
              <a:rPr lang="en-US" altLang="zh-TW" dirty="0" smtClean="0"/>
              <a:t> doesn’t need labels, </a:t>
            </a:r>
            <a:br>
              <a:rPr lang="en-US" altLang="zh-TW" dirty="0" smtClean="0"/>
            </a:br>
            <a:r>
              <a:rPr lang="en-US" altLang="zh-TW" dirty="0" smtClean="0"/>
              <a:t>it will generate labels from JSON format file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5502303" y="341007"/>
            <a:ext cx="6689697" cy="1090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Cloud ML engine also support both batch and online prediction</a:t>
            </a:r>
            <a:br>
              <a:rPr lang="en-US" altLang="zh-TW" dirty="0" smtClean="0"/>
            </a:br>
            <a:r>
              <a:rPr lang="en-US" altLang="zh-TW" dirty="0" err="1" smtClean="0"/>
              <a:t>Delpoy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ur</a:t>
            </a:r>
            <a:r>
              <a:rPr lang="en-US" altLang="zh-TW" dirty="0" smtClean="0"/>
              <a:t> model on the cloud with a Serving </a:t>
            </a:r>
            <a:r>
              <a:rPr lang="en-US" altLang="zh-TW" dirty="0" err="1" smtClean="0"/>
              <a:t>input_fn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since </a:t>
            </a:r>
            <a:r>
              <a:rPr lang="en-US" altLang="zh-TW" dirty="0" err="1" smtClean="0"/>
              <a:t>ur</a:t>
            </a:r>
            <a:r>
              <a:rPr lang="en-US" altLang="zh-TW" dirty="0" smtClean="0"/>
              <a:t> model might not only fit JSON file</a:t>
            </a:r>
            <a:br>
              <a:rPr lang="en-US" altLang="zh-TW" dirty="0" smtClean="0"/>
            </a:br>
            <a:r>
              <a:rPr lang="en-US" altLang="zh-TW" dirty="0" smtClean="0"/>
              <a:t>,input for training/testing but not only for JSON file, 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731857" y="4868697"/>
            <a:ext cx="1310640" cy="6654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219492" y="4868696"/>
            <a:ext cx="1310640" cy="6654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9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251" y="2516526"/>
            <a:ext cx="5179214" cy="1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43" y="2307096"/>
            <a:ext cx="6254571" cy="112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Feature Engineering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24825"/>
            <a:ext cx="9146650" cy="44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012"/>
            <a:ext cx="117348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22464"/>
            <a:ext cx="9850340" cy="4360346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7577592" y="2837771"/>
            <a:ext cx="4548146" cy="771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Features are still expected from the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85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56596</TotalTime>
  <Words>729</Words>
  <Application>Microsoft Office PowerPoint</Application>
  <PresentationFormat>寬螢幕</PresentationFormat>
  <Paragraphs>188</Paragraphs>
  <Slides>83</Slides>
  <Notes>0</Notes>
  <HiddenSlides>2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89" baseType="lpstr">
      <vt:lpstr>微軟正黑體</vt:lpstr>
      <vt:lpstr>新細明體</vt:lpstr>
      <vt:lpstr>Arial</vt:lpstr>
      <vt:lpstr>Calibri</vt:lpstr>
      <vt:lpstr>Wingdings</vt:lpstr>
      <vt:lpstr>1_回顧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 ML Feature Engineering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ML Hyperparameter Tuning</vt:lpstr>
      <vt:lpstr> ML Hyperparameter Tuning</vt:lpstr>
      <vt:lpstr> ML Hyperparameter Tuning</vt:lpstr>
      <vt:lpstr> ML Hyperparameter Tuning</vt:lpstr>
      <vt:lpstr> ML Hyperparameter Tuning</vt:lpstr>
      <vt:lpstr> ML Hyperparameter Tuning</vt:lpstr>
      <vt:lpstr>PowerPoint 簡報</vt:lpstr>
      <vt:lpstr>PowerPoint 簡報</vt:lpstr>
      <vt:lpstr> ML Feature Engineering</vt:lpstr>
      <vt:lpstr> ML Feature Engineering</vt:lpstr>
      <vt:lpstr>PowerPoint 簡報</vt:lpstr>
      <vt:lpstr>PowerPoint 簡報</vt:lpstr>
      <vt:lpstr>PowerPoint 簡報</vt:lpstr>
      <vt:lpstr>PowerPoint 簡報</vt:lpstr>
      <vt:lpstr> ML Feature Engineering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PoHsiang Chang</dc:creator>
  <cp:lastModifiedBy>Windows 使用者</cp:lastModifiedBy>
  <cp:revision>352</cp:revision>
  <dcterms:created xsi:type="dcterms:W3CDTF">2018-11-16T06:29:05Z</dcterms:created>
  <dcterms:modified xsi:type="dcterms:W3CDTF">2019-02-18T01:57:26Z</dcterms:modified>
</cp:coreProperties>
</file>